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66"/>
  </p:notesMasterIdLst>
  <p:handoutMasterIdLst>
    <p:handoutMasterId r:id="rId67"/>
  </p:handoutMasterIdLst>
  <p:sldIdLst>
    <p:sldId id="524" r:id="rId5"/>
    <p:sldId id="528" r:id="rId6"/>
    <p:sldId id="388" r:id="rId7"/>
    <p:sldId id="360" r:id="rId8"/>
    <p:sldId id="319" r:id="rId9"/>
    <p:sldId id="325" r:id="rId10"/>
    <p:sldId id="529" r:id="rId11"/>
    <p:sldId id="290" r:id="rId12"/>
    <p:sldId id="355" r:id="rId13"/>
    <p:sldId id="356" r:id="rId14"/>
    <p:sldId id="358" r:id="rId15"/>
    <p:sldId id="361" r:id="rId16"/>
    <p:sldId id="527" r:id="rId17"/>
    <p:sldId id="475" r:id="rId18"/>
    <p:sldId id="525" r:id="rId19"/>
    <p:sldId id="531" r:id="rId20"/>
    <p:sldId id="476" r:id="rId21"/>
    <p:sldId id="477" r:id="rId22"/>
    <p:sldId id="362" r:id="rId23"/>
    <p:sldId id="324" r:id="rId24"/>
    <p:sldId id="363" r:id="rId25"/>
    <p:sldId id="364" r:id="rId26"/>
    <p:sldId id="365" r:id="rId27"/>
    <p:sldId id="371" r:id="rId28"/>
    <p:sldId id="366" r:id="rId29"/>
    <p:sldId id="367" r:id="rId30"/>
    <p:sldId id="368" r:id="rId31"/>
    <p:sldId id="530" r:id="rId32"/>
    <p:sldId id="370" r:id="rId33"/>
    <p:sldId id="288" r:id="rId34"/>
    <p:sldId id="289" r:id="rId35"/>
    <p:sldId id="482" r:id="rId36"/>
    <p:sldId id="483" r:id="rId37"/>
    <p:sldId id="479" r:id="rId38"/>
    <p:sldId id="485" r:id="rId39"/>
    <p:sldId id="486" r:id="rId40"/>
    <p:sldId id="484" r:id="rId41"/>
    <p:sldId id="488" r:id="rId42"/>
    <p:sldId id="489" r:id="rId43"/>
    <p:sldId id="490" r:id="rId44"/>
    <p:sldId id="494" r:id="rId45"/>
    <p:sldId id="495" r:id="rId46"/>
    <p:sldId id="496" r:id="rId47"/>
    <p:sldId id="498" r:id="rId48"/>
    <p:sldId id="497" r:id="rId49"/>
    <p:sldId id="501" r:id="rId50"/>
    <p:sldId id="504" r:id="rId51"/>
    <p:sldId id="508" r:id="rId52"/>
    <p:sldId id="509" r:id="rId53"/>
    <p:sldId id="510" r:id="rId54"/>
    <p:sldId id="511" r:id="rId55"/>
    <p:sldId id="514" r:id="rId56"/>
    <p:sldId id="512" r:id="rId57"/>
    <p:sldId id="517" r:id="rId58"/>
    <p:sldId id="523" r:id="rId59"/>
    <p:sldId id="518" r:id="rId60"/>
    <p:sldId id="520" r:id="rId61"/>
    <p:sldId id="521" r:id="rId62"/>
    <p:sldId id="522" r:id="rId63"/>
    <p:sldId id="515" r:id="rId64"/>
    <p:sldId id="393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B2"/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1" autoAdjust="0"/>
    <p:restoredTop sz="90754" autoAdjust="0"/>
  </p:normalViewPr>
  <p:slideViewPr>
    <p:cSldViewPr>
      <p:cViewPr>
        <p:scale>
          <a:sx n="140" d="100"/>
          <a:sy n="140" d="100"/>
        </p:scale>
        <p:origin x="486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01.05.2018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8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6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7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jpe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7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jpe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78.jpeg"/><Relationship Id="rId2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21" Type="http://schemas.openxmlformats.org/officeDocument/2006/relationships/image" Target="../media/image103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51.png"/><Relationship Id="rId14" Type="http://schemas.openxmlformats.org/officeDocument/2006/relationships/image" Target="../media/image96.png"/><Relationship Id="rId22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1.png"/><Relationship Id="rId18" Type="http://schemas.openxmlformats.org/officeDocument/2006/relationships/image" Target="../media/image72.png"/><Relationship Id="rId3" Type="http://schemas.openxmlformats.org/officeDocument/2006/relationships/image" Target="../media/image106.png"/><Relationship Id="rId21" Type="http://schemas.openxmlformats.org/officeDocument/2006/relationships/image" Target="../media/image117.png"/><Relationship Id="rId7" Type="http://schemas.openxmlformats.org/officeDocument/2006/relationships/image" Target="../media/image70.png"/><Relationship Id="rId12" Type="http://schemas.openxmlformats.org/officeDocument/2006/relationships/image" Target="../media/image110.png"/><Relationship Id="rId17" Type="http://schemas.openxmlformats.org/officeDocument/2006/relationships/image" Target="../media/image39.png"/><Relationship Id="rId2" Type="http://schemas.openxmlformats.org/officeDocument/2006/relationships/image" Target="../media/image105.png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11" Type="http://schemas.openxmlformats.org/officeDocument/2006/relationships/image" Target="../media/image109.png"/><Relationship Id="rId5" Type="http://schemas.openxmlformats.org/officeDocument/2006/relationships/image" Target="../media/image68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5.png"/><Relationship Id="rId4" Type="http://schemas.openxmlformats.org/officeDocument/2006/relationships/image" Target="../media/image67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Dynatrace/AWSDevOpsTutoria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tenant.sprint.dynatracelab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57.png"/><Relationship Id="rId3" Type="http://schemas.openxmlformats.org/officeDocument/2006/relationships/image" Target="../media/image142.png"/><Relationship Id="rId7" Type="http://schemas.openxmlformats.org/officeDocument/2006/relationships/image" Target="../media/image5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4.jpeg"/><Relationship Id="rId11" Type="http://schemas.openxmlformats.org/officeDocument/2006/relationships/image" Target="../media/image94.png"/><Relationship Id="rId5" Type="http://schemas.openxmlformats.org/officeDocument/2006/relationships/image" Target="../media/image55.png"/><Relationship Id="rId15" Type="http://schemas.openxmlformats.org/officeDocument/2006/relationships/image" Target="../media/image148.png"/><Relationship Id="rId10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56.png"/><Relationship Id="rId1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4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1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gnin.dynatrac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93.png"/><Relationship Id="rId18" Type="http://schemas.openxmlformats.org/officeDocument/2006/relationships/image" Target="../media/image182.png"/><Relationship Id="rId3" Type="http://schemas.openxmlformats.org/officeDocument/2006/relationships/image" Target="../media/image174.png"/><Relationship Id="rId7" Type="http://schemas.openxmlformats.org/officeDocument/2006/relationships/image" Target="../media/image58.png"/><Relationship Id="rId12" Type="http://schemas.openxmlformats.org/officeDocument/2006/relationships/image" Target="../media/image92.png"/><Relationship Id="rId17" Type="http://schemas.openxmlformats.org/officeDocument/2006/relationships/image" Target="../media/image181.png"/><Relationship Id="rId2" Type="http://schemas.openxmlformats.org/officeDocument/2006/relationships/image" Target="../media/image17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6.jpe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5" Type="http://schemas.openxmlformats.org/officeDocument/2006/relationships/image" Target="../media/image180.png"/><Relationship Id="rId10" Type="http://schemas.openxmlformats.org/officeDocument/2006/relationships/image" Target="../media/image178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Relationship Id="rId1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1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529-B363-4FE8-B251-1636E6AB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Launching the </a:t>
            </a:r>
            <a:r>
              <a:rPr lang="en-US" dirty="0" err="1"/>
              <a:t>CloudFormation</a:t>
            </a:r>
            <a:r>
              <a:rPr lang="en-US" dirty="0"/>
              <a:t> Stack: Filling in the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4FC09-ED50-45A1-9C34-EB513480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960642"/>
            <a:ext cx="7189891" cy="41828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94DC5C-66EC-4DB0-AF78-F25A69550D18}"/>
              </a:ext>
            </a:extLst>
          </p:cNvPr>
          <p:cNvSpPr/>
          <p:nvPr/>
        </p:nvSpPr>
        <p:spPr>
          <a:xfrm flipH="1">
            <a:off x="4637314" y="19943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Any name,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33AB0E3-75FA-4524-94A3-E64DE800516A}"/>
              </a:ext>
            </a:extLst>
          </p:cNvPr>
          <p:cNvSpPr/>
          <p:nvPr/>
        </p:nvSpPr>
        <p:spPr>
          <a:xfrm flipH="1">
            <a:off x="4637313" y="424307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658DB8-73BC-47FF-9A0F-E5947E57CC41}"/>
              </a:ext>
            </a:extLst>
          </p:cNvPr>
          <p:cNvSpPr/>
          <p:nvPr/>
        </p:nvSpPr>
        <p:spPr>
          <a:xfrm flipH="1">
            <a:off x="4637313" y="268859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API Token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86320A-F692-449E-A1E6-07A5E1AE92C0}"/>
              </a:ext>
            </a:extLst>
          </p:cNvPr>
          <p:cNvSpPr/>
          <p:nvPr/>
        </p:nvSpPr>
        <p:spPr>
          <a:xfrm flipH="1">
            <a:off x="4632231" y="295707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OneAgent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Linux Download link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B629B5-9F89-4387-843B-E2EC1103DBFE}"/>
              </a:ext>
            </a:extLst>
          </p:cNvPr>
          <p:cNvSpPr/>
          <p:nvPr/>
        </p:nvSpPr>
        <p:spPr>
          <a:xfrm flipH="1">
            <a:off x="4627150" y="3287825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Tenant URL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AA22EC9-C850-459A-AF02-1EA02885D697}"/>
              </a:ext>
            </a:extLst>
          </p:cNvPr>
          <p:cNvSpPr/>
          <p:nvPr/>
        </p:nvSpPr>
        <p:spPr>
          <a:xfrm flipH="1">
            <a:off x="4637314" y="3912323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AWS EC2 Key Pair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3291C5-4485-4E86-85B9-3A3BAE878418}"/>
              </a:ext>
            </a:extLst>
          </p:cNvPr>
          <p:cNvSpPr/>
          <p:nvPr/>
        </p:nvSpPr>
        <p:spPr>
          <a:xfrm flipH="1">
            <a:off x="7759847" y="4780026"/>
            <a:ext cx="844800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Next </a:t>
            </a:r>
          </a:p>
        </p:txBody>
      </p:sp>
    </p:spTree>
    <p:extLst>
      <p:ext uri="{BB962C8B-B14F-4D97-AF65-F5344CB8AC3E}">
        <p14:creationId xmlns:p14="http://schemas.microsoft.com/office/powerpoint/2010/main" val="39591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F50E-45A9-4200-B110-CA2FC24B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Launching the </a:t>
            </a:r>
            <a:r>
              <a:rPr lang="en-US" dirty="0" err="1"/>
              <a:t>CloudFormation</a:t>
            </a:r>
            <a:r>
              <a:rPr lang="en-US" dirty="0"/>
              <a:t> Stack: Confirm and Create!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94195-71D8-4DB2-B74B-B367FB32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323062"/>
            <a:ext cx="8004382" cy="27700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F703019-4CFF-4477-A76A-2500AD95D5DD}"/>
              </a:ext>
            </a:extLst>
          </p:cNvPr>
          <p:cNvSpPr/>
          <p:nvPr/>
        </p:nvSpPr>
        <p:spPr>
          <a:xfrm flipH="1">
            <a:off x="4526064" y="2582197"/>
            <a:ext cx="107790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Confirm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CDC8C4-AC72-41D8-860E-1E3B8CE89953}"/>
              </a:ext>
            </a:extLst>
          </p:cNvPr>
          <p:cNvSpPr/>
          <p:nvPr/>
        </p:nvSpPr>
        <p:spPr>
          <a:xfrm>
            <a:off x="7066393" y="3623538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87020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5600-5191-49FB-B712-A8866D8C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Launching the </a:t>
            </a:r>
            <a:r>
              <a:rPr lang="en-US" dirty="0" err="1"/>
              <a:t>CloudFormation</a:t>
            </a:r>
            <a:r>
              <a:rPr lang="en-US" dirty="0"/>
              <a:t> Stack: Follow Events during Creation!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EF43-C428-4F1F-9414-7E28747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6" y="1074050"/>
            <a:ext cx="6610588" cy="399760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C034-E6CE-4FAE-88DE-AE61443ABDD8}"/>
              </a:ext>
            </a:extLst>
          </p:cNvPr>
          <p:cNvSpPr/>
          <p:nvPr/>
        </p:nvSpPr>
        <p:spPr>
          <a:xfrm flipH="1">
            <a:off x="6040754" y="2266225"/>
            <a:ext cx="1857375" cy="7841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Watch as AWS Resources get created</a:t>
            </a:r>
          </a:p>
        </p:txBody>
      </p:sp>
    </p:spTree>
    <p:extLst>
      <p:ext uri="{BB962C8B-B14F-4D97-AF65-F5344CB8AC3E}">
        <p14:creationId xmlns:p14="http://schemas.microsoft.com/office/powerpoint/2010/main" val="98329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48" y="1707654"/>
            <a:ext cx="581797" cy="706792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79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559820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529405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(Tag=Staging)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955237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946551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72" y="1707654"/>
            <a:ext cx="581797" cy="706792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603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4093944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4063529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(Tag=Production)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4489361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4480675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2411760" y="1649550"/>
            <a:ext cx="482056" cy="457583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2933028" y="1649551"/>
            <a:ext cx="484235" cy="457583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835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5942761" y="1645040"/>
            <a:ext cx="482056" cy="457583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6464029" y="1645041"/>
            <a:ext cx="484235" cy="457583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848" y="751988"/>
            <a:ext cx="646119" cy="6191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42659" y="13257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852" y="3705256"/>
            <a:ext cx="393232" cy="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660" y="3556223"/>
            <a:ext cx="615726" cy="5997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4" y="3659345"/>
            <a:ext cx="443538" cy="4377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638" y="4177974"/>
            <a:ext cx="1689345" cy="84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89" y="4171061"/>
            <a:ext cx="1676920" cy="8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2748827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6348433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8094197" y="3248105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1945021" y="1478509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3798903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553408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745955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8140" y="727277"/>
            <a:ext cx="702908" cy="66862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8338416" y="1636328"/>
            <a:ext cx="482056" cy="457583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7823337" y="1645041"/>
            <a:ext cx="484235" cy="457583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06" y="4097123"/>
            <a:ext cx="1471931" cy="884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1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955237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4489361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295" y="3476382"/>
            <a:ext cx="262517" cy="318917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003" y="3451748"/>
            <a:ext cx="403329" cy="4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7715249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8112248" y="3834274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8856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3022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5873736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2320640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7741333" y="1327107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0943" y="3754521"/>
            <a:ext cx="1574742" cy="3176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9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6316333" y="1409925"/>
            <a:ext cx="1801806" cy="5194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3195036" y="1047229"/>
            <a:ext cx="5776588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90" y="1065847"/>
            <a:ext cx="2779313" cy="931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990" y="124068"/>
            <a:ext cx="2779313" cy="797826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164955" y="2071062"/>
            <a:ext cx="8813493" cy="1086041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1741528" y="1036839"/>
            <a:ext cx="1432873" cy="10714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1741527" y="-76459"/>
            <a:ext cx="1432873" cy="112497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77104" y="2135701"/>
            <a:ext cx="1594312" cy="939938"/>
            <a:chOff x="77104" y="2135701"/>
            <a:chExt cx="1594312" cy="9399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3" y="2135701"/>
              <a:ext cx="315005" cy="382682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993620" y="2155422"/>
              <a:ext cx="320145" cy="330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28394" y="2159926"/>
              <a:ext cx="243022" cy="36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565851" y="2145005"/>
              <a:ext cx="361591" cy="354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60195"/>
              <a:ext cx="1589464" cy="2154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8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76780" y="3613403"/>
            <a:ext cx="1589788" cy="493259"/>
            <a:chOff x="76780" y="3613403"/>
            <a:chExt cx="1589788" cy="4932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685800"/>
              <a:r>
                <a:rPr lang="en-US" sz="8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685800"/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276918" y="3613403"/>
              <a:ext cx="272987" cy="493259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6308928" y="2093574"/>
            <a:ext cx="1542641" cy="175130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6303048" y="2594634"/>
            <a:ext cx="2277069" cy="453717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76779" y="2549113"/>
            <a:ext cx="1589789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DT_TAGS=</a:t>
            </a:r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APP_NAME=Sample</a:t>
            </a:r>
          </a:p>
          <a:p>
            <a:pPr defTabSz="685800"/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DT_CUSTOM_PROP=</a:t>
            </a:r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07504" y="2580550"/>
            <a:ext cx="1515866" cy="258945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6371494" y="2787774"/>
            <a:ext cx="1800061" cy="157948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173" y="1354578"/>
            <a:ext cx="1181100" cy="4000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6261861" y="1165368"/>
            <a:ext cx="1897509" cy="1578485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2" y="4227642"/>
            <a:ext cx="566192" cy="56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3868730" y="3183563"/>
            <a:ext cx="5095261" cy="1940242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227468" y="473723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6228184" y="27523"/>
            <a:ext cx="0" cy="51435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90667" y="3099580"/>
            <a:ext cx="2865031" cy="1043045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050" dirty="0"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164956" y="3092877"/>
            <a:ext cx="8813492" cy="2078145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2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995686"/>
            <a:ext cx="7920880" cy="803672"/>
          </a:xfrm>
        </p:spPr>
        <p:txBody>
          <a:bodyPr/>
          <a:lstStyle/>
          <a:p>
            <a:r>
              <a:rPr lang="en-US" sz="4400" dirty="0"/>
              <a:t>Explore our environment</a:t>
            </a:r>
            <a:br>
              <a:rPr lang="en-US" dirty="0"/>
            </a:br>
            <a:r>
              <a:rPr lang="en-US" dirty="0"/>
              <a:t>The CloudFormation template did most of the work already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6CB-7E55-4CDE-BB58-3BD773A7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should be DONE by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4B0D-077E-4252-A637-5312B69D1A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624"/>
          <a:stretch/>
        </p:blipFill>
        <p:spPr>
          <a:xfrm>
            <a:off x="523873" y="1348062"/>
            <a:ext cx="7981744" cy="30802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C3ADA-9019-4526-B9F6-8F53133652F0}"/>
              </a:ext>
            </a:extLst>
          </p:cNvPr>
          <p:cNvSpPr/>
          <p:nvPr/>
        </p:nvSpPr>
        <p:spPr>
          <a:xfrm flipH="1">
            <a:off x="5065015" y="1968242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Once COMPLETE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FD1B79-41DC-49F6-80B0-88DE0B0B383D}"/>
              </a:ext>
            </a:extLst>
          </p:cNvPr>
          <p:cNvSpPr/>
          <p:nvPr/>
        </p:nvSpPr>
        <p:spPr>
          <a:xfrm flipH="1">
            <a:off x="1632749" y="2650777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Check Outputs!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2ADE28-9F51-4872-A64D-2DFDB03B0C59}"/>
              </a:ext>
            </a:extLst>
          </p:cNvPr>
          <p:cNvSpPr/>
          <p:nvPr/>
        </p:nvSpPr>
        <p:spPr>
          <a:xfrm flipH="1">
            <a:off x="6172091" y="2749433"/>
            <a:ext cx="2638806" cy="1077686"/>
          </a:xfrm>
          <a:prstGeom prst="rightArrow">
            <a:avLst>
              <a:gd name="adj1" fmla="val 71818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Will need these links later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Remember how to get here or copy them to local file</a:t>
            </a:r>
          </a:p>
        </p:txBody>
      </p:sp>
    </p:spTree>
    <p:extLst>
      <p:ext uri="{BB962C8B-B14F-4D97-AF65-F5344CB8AC3E}">
        <p14:creationId xmlns:p14="http://schemas.microsoft.com/office/powerpoint/2010/main" val="328772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2169914"/>
            <a:ext cx="7344816" cy="803672"/>
          </a:xfrm>
        </p:spPr>
        <p:txBody>
          <a:bodyPr/>
          <a:lstStyle/>
          <a:p>
            <a:r>
              <a:rPr lang="en-US" sz="3200" dirty="0"/>
              <a:t>PRE-REQUISITS</a:t>
            </a:r>
            <a:br>
              <a:rPr lang="en-US" dirty="0"/>
            </a:br>
            <a:r>
              <a:rPr lang="en-US" dirty="0"/>
              <a:t>Dynatrace SaaS &amp; AWS Account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Created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/>
              <a:t>2 EC2 Instances</a:t>
            </a:r>
          </a:p>
          <a:p>
            <a:pPr lvl="1"/>
            <a:r>
              <a:rPr lang="en-US" sz="1050" dirty="0"/>
              <a:t>1 that will run Staging and 1 that will run Production version of your app</a:t>
            </a:r>
          </a:p>
          <a:p>
            <a:pPr lvl="1"/>
            <a:r>
              <a:rPr lang="en-US" sz="1050" dirty="0"/>
              <a:t>Both EC2 Instance have a Dynatrace </a:t>
            </a:r>
            <a:r>
              <a:rPr lang="en-US" sz="1050" dirty="0" err="1"/>
              <a:t>OneAgent</a:t>
            </a:r>
            <a:r>
              <a:rPr lang="en-US" sz="1050" dirty="0"/>
              <a:t> installed sending data to your Dynatrace Tenant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CodeDeploy</a:t>
            </a:r>
            <a:endParaRPr lang="en-US" sz="1200" dirty="0"/>
          </a:p>
          <a:p>
            <a:pPr lvl="1"/>
            <a:r>
              <a:rPr lang="en-US" sz="1050" dirty="0"/>
              <a:t>4 Deployment Configurations for our Sample App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CodePipeline</a:t>
            </a:r>
            <a:endParaRPr lang="en-US" sz="1200" dirty="0"/>
          </a:p>
          <a:p>
            <a:pPr lvl="1"/>
            <a:r>
              <a:rPr lang="en-US" sz="1050" dirty="0"/>
              <a:t>A Pipeline with Source, Staging, Approval and Production stages</a:t>
            </a:r>
          </a:p>
          <a:p>
            <a:r>
              <a:rPr lang="en-US" sz="1200" dirty="0"/>
              <a:t>Several AWS Lambda Functions</a:t>
            </a:r>
          </a:p>
          <a:p>
            <a:pPr lvl="1"/>
            <a:r>
              <a:rPr lang="en-US" sz="1050" dirty="0"/>
              <a:t>Implement Dynatrace Automation Steps in our Pipeline, provide access to build results, handle Dynatrace Problem notification …</a:t>
            </a:r>
          </a:p>
          <a:p>
            <a:r>
              <a:rPr lang="en-US" sz="1200" dirty="0"/>
              <a:t>AWS User Roles and Policies</a:t>
            </a:r>
          </a:p>
          <a:p>
            <a:pPr lvl="1"/>
            <a:r>
              <a:rPr lang="en-US" sz="1050" dirty="0"/>
              <a:t>Allowing </a:t>
            </a:r>
            <a:r>
              <a:rPr lang="en-US" sz="1050" dirty="0" err="1"/>
              <a:t>CodePipeline</a:t>
            </a:r>
            <a:r>
              <a:rPr lang="en-US" sz="1050" dirty="0"/>
              <a:t>, </a:t>
            </a:r>
            <a:r>
              <a:rPr lang="en-US" sz="1050" dirty="0" err="1"/>
              <a:t>CodeDeploy</a:t>
            </a:r>
            <a:r>
              <a:rPr lang="en-US" sz="1050" dirty="0"/>
              <a:t> and Lambda to access other resources</a:t>
            </a:r>
          </a:p>
          <a:p>
            <a:r>
              <a:rPr lang="en-US" sz="1200" dirty="0"/>
              <a:t>System Manager Properties for DT_TENANT, DT_TOKEN, DT_BUILD_REPORT_URL</a:t>
            </a:r>
          </a:p>
        </p:txBody>
      </p:sp>
    </p:spTree>
    <p:extLst>
      <p:ext uri="{BB962C8B-B14F-4D97-AF65-F5344CB8AC3E}">
        <p14:creationId xmlns:p14="http://schemas.microsoft.com/office/powerpoint/2010/main" val="3435079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BDC4-9C9B-4392-926B-31A65CA2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2 EC2 Instances: Staging &amp;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D65C-4266-46D5-8FB8-728E9CA7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902781"/>
            <a:ext cx="8144692" cy="2709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20394-04BB-4E40-90F3-E621B1451B61}"/>
              </a:ext>
            </a:extLst>
          </p:cNvPr>
          <p:cNvSpPr/>
          <p:nvPr/>
        </p:nvSpPr>
        <p:spPr>
          <a:xfrm>
            <a:off x="1652123" y="2512208"/>
            <a:ext cx="7016442" cy="24468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(not complete – check it out in the EC2 Web UI)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#1: Install Dynatrace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update -y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install ruby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-y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Dynatrace-OneAgent-Linux.sh "{{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DynatraceOneAgentURL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Dynatrace-OneAgent-Linux.sh APP_LOG_CONTENT_ACCESS=1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#2: Install Depending Software,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pm2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#3: Launch dummy PM2 App to pass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 to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Trick to get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into Web UI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DT_CUSTOM_PROP=DEPLOYMENT_GROUP_NAME=GROUP_NAME APPLICATION_NAME=APP_NAME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"console.log('dummy app run');" &gt;&gt; testapp.js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testapp.js &amp;&gt; pm2start.log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#4: Install AWS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Agent and run CFN Update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8B6A8-FE29-448C-A1C2-9CC1698A947E}"/>
              </a:ext>
            </a:extLst>
          </p:cNvPr>
          <p:cNvSpPr/>
          <p:nvPr/>
        </p:nvSpPr>
        <p:spPr>
          <a:xfrm flipH="1">
            <a:off x="2854629" y="1090376"/>
            <a:ext cx="28166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Remote Connect for Troubleshooting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2C71B4-6029-4F0E-A46E-B1B75E26F13B}"/>
              </a:ext>
            </a:extLst>
          </p:cNvPr>
          <p:cNvSpPr/>
          <p:nvPr/>
        </p:nvSpPr>
        <p:spPr>
          <a:xfrm>
            <a:off x="3918005" y="1790535"/>
            <a:ext cx="212299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Your Public DNS and IPs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B829B8-8B35-4286-B873-D96F505C3C66}"/>
              </a:ext>
            </a:extLst>
          </p:cNvPr>
          <p:cNvSpPr/>
          <p:nvPr/>
        </p:nvSpPr>
        <p:spPr>
          <a:xfrm>
            <a:off x="245737" y="153607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AWS Name 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&amp;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InstanceID’s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C24B8B-D009-4F19-8493-2510F7F9F86B}"/>
              </a:ext>
            </a:extLst>
          </p:cNvPr>
          <p:cNvSpPr/>
          <p:nvPr/>
        </p:nvSpPr>
        <p:spPr>
          <a:xfrm>
            <a:off x="245737" y="227684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Automatically executed script!</a:t>
            </a:r>
          </a:p>
        </p:txBody>
      </p:sp>
    </p:spTree>
    <p:extLst>
      <p:ext uri="{BB962C8B-B14F-4D97-AF65-F5344CB8AC3E}">
        <p14:creationId xmlns:p14="http://schemas.microsoft.com/office/powerpoint/2010/main" val="14405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3492-04EE-4F06-899A-DFBAEB60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Dynatrace Web UI: View Hosts and Validate monitored EC2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4600D-5AAF-45AB-AAD9-5FB8F70212F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019" b="10926"/>
          <a:stretch/>
        </p:blipFill>
        <p:spPr>
          <a:xfrm>
            <a:off x="523874" y="1038087"/>
            <a:ext cx="8096999" cy="84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353F3-0548-43AF-AE2D-0AE0AE83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50" y="2166042"/>
            <a:ext cx="6953450" cy="266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5D1C60D-D6E4-4516-9B02-E5094F0BC74F}"/>
              </a:ext>
            </a:extLst>
          </p:cNvPr>
          <p:cNvSpPr/>
          <p:nvPr/>
        </p:nvSpPr>
        <p:spPr>
          <a:xfrm flipH="1">
            <a:off x="4756559" y="1075780"/>
            <a:ext cx="4065973" cy="8581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If Dynatrace AWS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Integration is configured you see EC2 Instance Name, otherwise EC2 Instance ID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C17F43-A7BB-45DE-931C-A14EF5A792B6}"/>
              </a:ext>
            </a:extLst>
          </p:cNvPr>
          <p:cNvSpPr/>
          <p:nvPr/>
        </p:nvSpPr>
        <p:spPr>
          <a:xfrm flipH="1">
            <a:off x="4963161" y="1987803"/>
            <a:ext cx="2794951" cy="7879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Click on a Host!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FullStack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Monitoring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Dettails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 of each EC2 Instance</a:t>
            </a:r>
          </a:p>
        </p:txBody>
      </p:sp>
    </p:spTree>
    <p:extLst>
      <p:ext uri="{BB962C8B-B14F-4D97-AF65-F5344CB8AC3E}">
        <p14:creationId xmlns:p14="http://schemas.microsoft.com/office/powerpoint/2010/main" val="218090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A67AC-7438-4F2F-99FD-7AA02509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3" y="853227"/>
            <a:ext cx="3467403" cy="4290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02827-2D02-46AE-8D6E-C5412EFA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AWS </a:t>
            </a:r>
            <a:r>
              <a:rPr lang="en-US" dirty="0" err="1"/>
              <a:t>CodePipeline</a:t>
            </a:r>
            <a:r>
              <a:rPr lang="en-US" dirty="0"/>
              <a:t>: First run already on its way but will FAIL!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95B6FD-15CB-4064-8BBB-C3E5B8CF9358}"/>
              </a:ext>
            </a:extLst>
          </p:cNvPr>
          <p:cNvSpPr/>
          <p:nvPr/>
        </p:nvSpPr>
        <p:spPr>
          <a:xfrm flipH="1">
            <a:off x="5289157" y="853227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Open the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SampleDevOpsPipeline</a:t>
            </a:r>
            <a:endParaRPr lang="en-US" sz="12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862C49-DF04-424D-AEEF-A016A7339726}"/>
              </a:ext>
            </a:extLst>
          </p:cNvPr>
          <p:cNvSpPr/>
          <p:nvPr/>
        </p:nvSpPr>
        <p:spPr>
          <a:xfrm flipH="1">
            <a:off x="5937223" y="1528751"/>
            <a:ext cx="2656709" cy="9550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Pipeline checks out Source, </a:t>
            </a:r>
          </a:p>
          <a:p>
            <a:pPr algn="ctr"/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SourceTests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and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E44FAA-39C6-4566-A49F-3BA0B4BBCD3A}"/>
              </a:ext>
            </a:extLst>
          </p:cNvPr>
          <p:cNvSpPr/>
          <p:nvPr/>
        </p:nvSpPr>
        <p:spPr>
          <a:xfrm>
            <a:off x="324894" y="2786063"/>
            <a:ext cx="2274541" cy="107750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#3 Uses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to deploy Node.js App on Staging EC2 with DT_TAGS, DT_X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Variables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327100-8068-45A6-BAC7-8A1C50F53DA8}"/>
              </a:ext>
            </a:extLst>
          </p:cNvPr>
          <p:cNvSpPr/>
          <p:nvPr/>
        </p:nvSpPr>
        <p:spPr>
          <a:xfrm>
            <a:off x="324895" y="3961966"/>
            <a:ext cx="2228253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also starts tests on the same machine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0E852B-F031-40D7-A514-1B4B76BBEBA7}"/>
              </a:ext>
            </a:extLst>
          </p:cNvPr>
          <p:cNvSpPr/>
          <p:nvPr/>
        </p:nvSpPr>
        <p:spPr>
          <a:xfrm>
            <a:off x="2663629" y="3754798"/>
            <a:ext cx="2111564" cy="9160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#5 Pushes Deployment Info to special tagged Dynatrace entities. Will FAIL!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380F-3FC2-435C-B04E-6D877FCC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90" y="2493749"/>
            <a:ext cx="2950781" cy="252209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1881C9-4A17-4686-A556-860021F2C624}"/>
              </a:ext>
            </a:extLst>
          </p:cNvPr>
          <p:cNvSpPr/>
          <p:nvPr/>
        </p:nvSpPr>
        <p:spPr>
          <a:xfrm>
            <a:off x="4234998" y="2964053"/>
            <a:ext cx="2108318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#7 FAILS: Because of Missing Tags in Dynatrace!</a:t>
            </a:r>
          </a:p>
        </p:txBody>
      </p:sp>
    </p:spTree>
    <p:extLst>
      <p:ext uri="{BB962C8B-B14F-4D97-AF65-F5344CB8AC3E}">
        <p14:creationId xmlns:p14="http://schemas.microsoft.com/office/powerpoint/2010/main" val="78218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AWS </a:t>
            </a:r>
            <a:r>
              <a:rPr lang="en-US" dirty="0" err="1"/>
              <a:t>CodeDeploy</a:t>
            </a:r>
            <a:r>
              <a:rPr lang="en-US" dirty="0"/>
              <a:t> do during Deployment?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807870"/>
            <a:ext cx="1343025" cy="871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1B49-2054-450F-8CC1-308063E3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4" y="1039864"/>
            <a:ext cx="1117814" cy="458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44295-6638-4204-9195-C222B38D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584" y="1059500"/>
            <a:ext cx="858628" cy="31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5F57F-D345-48E7-8538-11631B7AD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166" y="940169"/>
            <a:ext cx="636617" cy="7341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D226AE9-BF1D-4983-9B75-57DE6D26C168}"/>
              </a:ext>
            </a:extLst>
          </p:cNvPr>
          <p:cNvSpPr/>
          <p:nvPr/>
        </p:nvSpPr>
        <p:spPr>
          <a:xfrm>
            <a:off x="2912897" y="1013600"/>
            <a:ext cx="18234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Copies to EC2 &amp; Extracts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142912-0F0F-41EE-A0D6-2E6736441FD3}"/>
              </a:ext>
            </a:extLst>
          </p:cNvPr>
          <p:cNvSpPr/>
          <p:nvPr/>
        </p:nvSpPr>
        <p:spPr>
          <a:xfrm>
            <a:off x="4927982" y="877950"/>
            <a:ext cx="1855445" cy="79633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523874" y="1702592"/>
            <a:ext cx="7931318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 Executes start_server.sh: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45" y="2797950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2912898" y="4648054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374835" y="2741338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583679" y="3101547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</p:spTree>
    <p:extLst>
      <p:ext uri="{BB962C8B-B14F-4D97-AF65-F5344CB8AC3E}">
        <p14:creationId xmlns:p14="http://schemas.microsoft.com/office/powerpoint/2010/main" val="16288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49F1-0687-4EEA-8E58-51DB3B4E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PushDynatraceDeploymentInfo</a:t>
            </a:r>
            <a:r>
              <a:rPr lang="en-US" dirty="0"/>
              <a:t> do? And WHY can it FAIL?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DABBA-4503-4E33-B951-7B91CCB93955}"/>
              </a:ext>
            </a:extLst>
          </p:cNvPr>
          <p:cNvSpPr/>
          <p:nvPr/>
        </p:nvSpPr>
        <p:spPr>
          <a:xfrm>
            <a:off x="480069" y="1034618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747898-C240-4C00-8569-99170A0C0CAB}"/>
              </a:ext>
            </a:extLst>
          </p:cNvPr>
          <p:cNvSpPr/>
          <p:nvPr/>
        </p:nvSpPr>
        <p:spPr>
          <a:xfrm rot="10800000" flipH="1">
            <a:off x="4877750" y="1200479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B1410-A4CD-4477-9C93-B1E736BB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46" y="2189045"/>
            <a:ext cx="566586" cy="624294"/>
          </a:xfrm>
          <a:prstGeom prst="rect">
            <a:avLst/>
          </a:prstGeom>
        </p:spPr>
      </p:pic>
      <p:pic>
        <p:nvPicPr>
          <p:cNvPr id="12" name="Picture 8" descr="Image result for dynatrace logo">
            <a:extLst>
              <a:ext uri="{FF2B5EF4-FFF2-40B4-BE49-F238E27FC236}">
                <a16:creationId xmlns:a16="http://schemas.microsoft.com/office/drawing/2014/main" id="{DBFADAA5-FBC1-43B4-AB94-32648D4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3033706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05619F-9146-45C8-936E-29262895EC2B}"/>
              </a:ext>
            </a:extLst>
          </p:cNvPr>
          <p:cNvSpPr/>
          <p:nvPr/>
        </p:nvSpPr>
        <p:spPr>
          <a:xfrm rot="10800000" flipH="1">
            <a:off x="3340762" y="1200479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72EEA-F665-4E0C-86D6-7CE482691D77}"/>
              </a:ext>
            </a:extLst>
          </p:cNvPr>
          <p:cNvSpPr/>
          <p:nvPr/>
        </p:nvSpPr>
        <p:spPr>
          <a:xfrm rot="5400000">
            <a:off x="5777858" y="2844693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594F-EF92-493A-901D-7AA72B72FD4B}"/>
              </a:ext>
            </a:extLst>
          </p:cNvPr>
          <p:cNvSpPr txBox="1"/>
          <p:nvPr/>
        </p:nvSpPr>
        <p:spPr>
          <a:xfrm>
            <a:off x="6266371" y="2377122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C30B2-9D5E-4211-A17D-144CA2C7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274" y="3976869"/>
            <a:ext cx="1943215" cy="80157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60B7F2-7DEB-4844-A4D6-56BD4D44EA25}"/>
              </a:ext>
            </a:extLst>
          </p:cNvPr>
          <p:cNvSpPr/>
          <p:nvPr/>
        </p:nvSpPr>
        <p:spPr>
          <a:xfrm rot="5400000">
            <a:off x="5783027" y="1961303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949732-2178-493D-9102-0A79A9454F51}"/>
              </a:ext>
            </a:extLst>
          </p:cNvPr>
          <p:cNvSpPr/>
          <p:nvPr/>
        </p:nvSpPr>
        <p:spPr>
          <a:xfrm rot="5400000">
            <a:off x="5787181" y="3784320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B57E35-1D28-4884-A52E-CAAB2DC6A37F}"/>
              </a:ext>
            </a:extLst>
          </p:cNvPr>
          <p:cNvSpPr/>
          <p:nvPr/>
        </p:nvSpPr>
        <p:spPr>
          <a:xfrm rot="16200000">
            <a:off x="5545719" y="3697763"/>
            <a:ext cx="245965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E9B45F-075D-4359-82EC-69276F51814C}"/>
              </a:ext>
            </a:extLst>
          </p:cNvPr>
          <p:cNvSpPr/>
          <p:nvPr/>
        </p:nvSpPr>
        <p:spPr>
          <a:xfrm rot="16200000">
            <a:off x="5543296" y="2799114"/>
            <a:ext cx="250810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4EACCA-8482-4040-B789-34B87ACB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18" y="1037408"/>
            <a:ext cx="3479492" cy="85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24556E-44C8-42B6-8028-E46300AD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1073131"/>
            <a:ext cx="1128870" cy="8145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79456F-2206-488D-8ED0-8BAB70BB9C64}"/>
              </a:ext>
            </a:extLst>
          </p:cNvPr>
          <p:cNvSpPr/>
          <p:nvPr/>
        </p:nvSpPr>
        <p:spPr>
          <a:xfrm rot="16200000">
            <a:off x="5549360" y="1888507"/>
            <a:ext cx="238682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2EA410-E283-482D-AC05-3AC7F3E87D57}"/>
              </a:ext>
            </a:extLst>
          </p:cNvPr>
          <p:cNvSpPr/>
          <p:nvPr/>
        </p:nvSpPr>
        <p:spPr>
          <a:xfrm>
            <a:off x="7007488" y="1599552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EB1C98-328E-4595-8EEE-DEFE64E74A41}"/>
              </a:ext>
            </a:extLst>
          </p:cNvPr>
          <p:cNvSpPr/>
          <p:nvPr/>
        </p:nvSpPr>
        <p:spPr>
          <a:xfrm>
            <a:off x="887530" y="1599551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D6246C-7200-4FE1-9EEE-76A2A173C5B2}"/>
              </a:ext>
            </a:extLst>
          </p:cNvPr>
          <p:cNvSpPr/>
          <p:nvPr/>
        </p:nvSpPr>
        <p:spPr>
          <a:xfrm>
            <a:off x="5262788" y="4504848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DC3139E-1903-46F3-A1B4-CDB39BAB8D65}"/>
              </a:ext>
            </a:extLst>
          </p:cNvPr>
          <p:cNvSpPr/>
          <p:nvPr/>
        </p:nvSpPr>
        <p:spPr>
          <a:xfrm>
            <a:off x="5486126" y="4358186"/>
            <a:ext cx="523034" cy="522755"/>
          </a:xfrm>
          <a:prstGeom prst="mathMultiply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0DBCC-8FEF-4917-B220-28713A251474}"/>
              </a:ext>
            </a:extLst>
          </p:cNvPr>
          <p:cNvSpPr txBox="1"/>
          <p:nvPr/>
        </p:nvSpPr>
        <p:spPr>
          <a:xfrm>
            <a:off x="6266371" y="3208564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18" grpId="0" animBg="1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8D1-B790-4596-AC53-02B2A97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Tagging Rules to Automatically apply Staging vs Production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4F0D1-E9B4-4A8A-BBD4-4B8B938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4" y="930344"/>
            <a:ext cx="6896635" cy="39092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38A2DD-BD21-4EEB-A433-E36CDCEA9847}"/>
              </a:ext>
            </a:extLst>
          </p:cNvPr>
          <p:cNvSpPr/>
          <p:nvPr/>
        </p:nvSpPr>
        <p:spPr>
          <a:xfrm>
            <a:off x="396115" y="4476080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3208351" y="1152079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flipH="1">
            <a:off x="3417072" y="2294740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4258916" y="2632343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4196299" y="3930869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691130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40B-CF51-4804-AE68-36C2AE26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Run the Pipeline Again: Should run through without a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4B726-8BAE-4B87-B4F3-0659675E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28" y="1452205"/>
            <a:ext cx="6649907" cy="354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8B938-4589-415A-BDEE-1A48C14E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9" y="930345"/>
            <a:ext cx="2574115" cy="6688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D0AC691-631F-401B-A389-DE6DE019420C}"/>
              </a:ext>
            </a:extLst>
          </p:cNvPr>
          <p:cNvSpPr/>
          <p:nvPr/>
        </p:nvSpPr>
        <p:spPr>
          <a:xfrm flipH="1">
            <a:off x="2554579" y="1270468"/>
            <a:ext cx="21845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Click on “Release change”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5590A4-1F3F-4C63-AECA-B1AFFA8ACBF9}"/>
              </a:ext>
            </a:extLst>
          </p:cNvPr>
          <p:cNvSpPr/>
          <p:nvPr/>
        </p:nvSpPr>
        <p:spPr>
          <a:xfrm flipH="1">
            <a:off x="4463885" y="2514970"/>
            <a:ext cx="189318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All should be green!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46C9F1-A007-400D-A465-D99B0C0BF0E9}"/>
              </a:ext>
            </a:extLst>
          </p:cNvPr>
          <p:cNvSpPr/>
          <p:nvPr/>
        </p:nvSpPr>
        <p:spPr>
          <a:xfrm flipH="1">
            <a:off x="2144092" y="4133931"/>
            <a:ext cx="15950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Click on “Review”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A44099-42CE-4196-8B5A-E2953407E33C}"/>
              </a:ext>
            </a:extLst>
          </p:cNvPr>
          <p:cNvSpPr/>
          <p:nvPr/>
        </p:nvSpPr>
        <p:spPr>
          <a:xfrm>
            <a:off x="4663495" y="4486421"/>
            <a:ext cx="2101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Lets Manually Approve it!</a:t>
            </a:r>
          </a:p>
        </p:txBody>
      </p:sp>
    </p:spTree>
    <p:extLst>
      <p:ext uri="{BB962C8B-B14F-4D97-AF65-F5344CB8AC3E}">
        <p14:creationId xmlns:p14="http://schemas.microsoft.com/office/powerpoint/2010/main" val="2807512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5" y="1109208"/>
            <a:ext cx="7706791" cy="371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710864" y="992982"/>
            <a:ext cx="7706791" cy="286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http://YOURPUBLICDNSFORSTAGINGEC2INSTANCE.amazonaws.com 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8D01-444A-4A54-ACF8-159E43F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9" y="1067463"/>
            <a:ext cx="6867963" cy="37149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2505103" y="1067462"/>
            <a:ext cx="3117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Default Service Name from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package.json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2132164" y="1386317"/>
            <a:ext cx="2245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tag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A0EA8E-EF94-4D45-A680-6DD81B50B6B0}"/>
              </a:ext>
            </a:extLst>
          </p:cNvPr>
          <p:cNvSpPr/>
          <p:nvPr/>
        </p:nvSpPr>
        <p:spPr>
          <a:xfrm flipH="1">
            <a:off x="5973762" y="3364707"/>
            <a:ext cx="3105944" cy="7545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Crated by </a:t>
            </a:r>
            <a:r>
              <a:rPr lang="en-US" sz="1200" i="1" u="sng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13717"/>
            <a:ext cx="8080774" cy="501720"/>
          </a:xfrm>
        </p:spPr>
        <p:txBody>
          <a:bodyPr/>
          <a:lstStyle/>
          <a:p>
            <a:r>
              <a:rPr lang="en-US" dirty="0"/>
              <a:t>Prerequisites: AWS with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717238"/>
            <a:ext cx="8080774" cy="343138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Download: </a:t>
            </a:r>
            <a:r>
              <a:rPr lang="en-US" dirty="0">
                <a:hlinkClick r:id="rId2"/>
              </a:rPr>
              <a:t>https://github.com/Dynatrace/AWSDevOpsTutorial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AWS Account: </a:t>
            </a:r>
            <a:r>
              <a:rPr lang="en-US" dirty="0">
                <a:hlinkClick r:id="rId3"/>
              </a:rPr>
              <a:t>http://aws.amazon.com</a:t>
            </a:r>
            <a:r>
              <a:rPr lang="en-US" dirty="0"/>
              <a:t>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Validate and remember your default region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to go My Billings Dashboard and redeem your AWS Voucher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to: </a:t>
            </a:r>
            <a:r>
              <a:rPr lang="en-US" dirty="0">
                <a:hlinkClick r:id="rId4"/>
              </a:rPr>
              <a:t>https://TENANT.sprint.dynatracelabs.com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Login with your student it on your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BB98F-4590-46C8-9973-809D4404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58" y="1024391"/>
            <a:ext cx="2164374" cy="11347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2948EFC-6762-4821-B508-3EFABD417CEA}"/>
              </a:ext>
            </a:extLst>
          </p:cNvPr>
          <p:cNvSpPr/>
          <p:nvPr/>
        </p:nvSpPr>
        <p:spPr>
          <a:xfrm>
            <a:off x="5226452" y="1410014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9AA82-6828-4AC1-9499-77F035C0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771" y="2717156"/>
            <a:ext cx="2641817" cy="118380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027ED05-201E-4206-B7E2-9697B4C386F4}"/>
              </a:ext>
            </a:extLst>
          </p:cNvPr>
          <p:cNvSpPr/>
          <p:nvPr/>
        </p:nvSpPr>
        <p:spPr>
          <a:xfrm>
            <a:off x="881182" y="338390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1DDB-C80F-4476-9A81-213479AFF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988" y="2715520"/>
            <a:ext cx="3152278" cy="16776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45A0C5-1B64-4D50-B01D-211FC6717CC0}"/>
              </a:ext>
            </a:extLst>
          </p:cNvPr>
          <p:cNvSpPr/>
          <p:nvPr/>
        </p:nvSpPr>
        <p:spPr>
          <a:xfrm>
            <a:off x="4883551" y="384497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A59620-1630-49E1-A0D7-AAA72C88F89C}"/>
              </a:ext>
            </a:extLst>
          </p:cNvPr>
          <p:cNvSpPr/>
          <p:nvPr/>
        </p:nvSpPr>
        <p:spPr>
          <a:xfrm>
            <a:off x="5894594" y="2968545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5CB51A-EA7E-4C6C-ADE8-6A27EBF50D99}"/>
              </a:ext>
            </a:extLst>
          </p:cNvPr>
          <p:cNvSpPr/>
          <p:nvPr/>
        </p:nvSpPr>
        <p:spPr>
          <a:xfrm>
            <a:off x="6558962" y="4126882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97345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4891-4FE8-489F-BD64-13486644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</a:t>
            </a:r>
            <a:r>
              <a:rPr lang="en-US" dirty="0" err="1"/>
              <a:t>CodeDeploy</a:t>
            </a:r>
            <a:r>
              <a:rPr lang="en-US" dirty="0"/>
              <a:t> scripts used for Staging &amp; Production: We can validate in Dynatrace!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5C66E-A083-4681-9A89-8B28314EBCBA}"/>
              </a:ext>
            </a:extLst>
          </p:cNvPr>
          <p:cNvSpPr/>
          <p:nvPr/>
        </p:nvSpPr>
        <p:spPr>
          <a:xfrm>
            <a:off x="514543" y="1024058"/>
            <a:ext cx="8442845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start_server.sh during deployment: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8C5FB-C4AC-4EE7-8BC6-A2EFAB741FF7}"/>
              </a:ext>
            </a:extLst>
          </p:cNvPr>
          <p:cNvSpPr/>
          <p:nvPr/>
        </p:nvSpPr>
        <p:spPr>
          <a:xfrm>
            <a:off x="514542" y="4105183"/>
            <a:ext cx="8442845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stop_server.sh during cleanup: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stop all &amp;&gt; pm2stop.log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delete all &amp;&gt; pm2delete.log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F70E3-34BA-4C0C-805B-E24EBCB94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297" y="2234594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96E0-DB98-4379-9FF4-5E2E2B66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0137" y="2244458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D9BA3D2-4663-446C-85F8-451EC71C8322}"/>
              </a:ext>
            </a:extLst>
          </p:cNvPr>
          <p:cNvSpPr/>
          <p:nvPr/>
        </p:nvSpPr>
        <p:spPr>
          <a:xfrm flipH="1">
            <a:off x="2072655" y="2566386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612A94-4F60-4E50-8A3B-E9833F7353A6}"/>
              </a:ext>
            </a:extLst>
          </p:cNvPr>
          <p:cNvSpPr/>
          <p:nvPr/>
        </p:nvSpPr>
        <p:spPr>
          <a:xfrm flipH="1">
            <a:off x="6094102" y="2568518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992789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BD3B-F4BC-407E-A61E-E9E86C8F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CodeDeploy</a:t>
            </a:r>
            <a:r>
              <a:rPr lang="en-US" dirty="0"/>
              <a:t> also used to deploy a “Load Test”: Very Simple – I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ADFE7-CF4B-41BB-910C-DCA7FACA9416}"/>
              </a:ext>
            </a:extLst>
          </p:cNvPr>
          <p:cNvSpPr/>
          <p:nvPr/>
        </p:nvSpPr>
        <p:spPr>
          <a:xfrm>
            <a:off x="523875" y="1956961"/>
            <a:ext cx="4681538" cy="13734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[ ! -f ./endloadtest.txt ];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"http://localhost/version"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"http://localhost/api/echo?text=This is from a testing script"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"http://localhost/api/invoke?url=http://www.dynatrace.com"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818EA-E179-43A9-AFE6-E6654493E910}"/>
              </a:ext>
            </a:extLst>
          </p:cNvPr>
          <p:cNvSpPr/>
          <p:nvPr/>
        </p:nvSpPr>
        <p:spPr>
          <a:xfrm>
            <a:off x="523874" y="1135132"/>
            <a:ext cx="8174590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start_loadtest.sh: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 ./endloadtest.txt &amp;&gt; loadtest.log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nohup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./loadtest.sh &gt;/dev/null 2&gt;&amp;1 &amp;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7B4CA-A730-47E3-8F71-115E34599BE3}"/>
              </a:ext>
            </a:extLst>
          </p:cNvPr>
          <p:cNvSpPr/>
          <p:nvPr/>
        </p:nvSpPr>
        <p:spPr>
          <a:xfrm>
            <a:off x="523874" y="3508801"/>
            <a:ext cx="8174590" cy="4154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"stop test" &gt;&gt; ./endloadtest.txt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F8AFD-1EE9-41F3-97FD-4F4FA98D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5851" y="1971391"/>
            <a:ext cx="3368893" cy="12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D3A822-2D52-4F6E-A4B9-189870307EDD}"/>
              </a:ext>
            </a:extLst>
          </p:cNvPr>
          <p:cNvSpPr/>
          <p:nvPr/>
        </p:nvSpPr>
        <p:spPr>
          <a:xfrm flipH="1">
            <a:off x="3308523" y="1885894"/>
            <a:ext cx="1613520" cy="69626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Test Runs until this file exists</a:t>
            </a:r>
          </a:p>
        </p:txBody>
      </p:sp>
    </p:spTree>
    <p:extLst>
      <p:ext uri="{BB962C8B-B14F-4D97-AF65-F5344CB8AC3E}">
        <p14:creationId xmlns:p14="http://schemas.microsoft.com/office/powerpoint/2010/main" val="117873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#1 - Prerequisites Sanity Check: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EC2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EC2 – </a:t>
            </a:r>
            <a:r>
              <a:rPr lang="en-US" dirty="0" err="1"/>
              <a:t>Pich</a:t>
            </a:r>
            <a:r>
              <a:rPr lang="en-US" dirty="0"/>
              <a:t> Region Oregon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Click on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Create a new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Store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4C0D-59C7-40FC-85F5-984ECEF4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63" y="1652464"/>
            <a:ext cx="5982074" cy="31586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6625312-5FB7-49C7-A31C-EA992BED89F2}"/>
              </a:ext>
            </a:extLst>
          </p:cNvPr>
          <p:cNvSpPr/>
          <p:nvPr/>
        </p:nvSpPr>
        <p:spPr>
          <a:xfrm>
            <a:off x="6780932" y="159175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6977AA-51E0-4CD4-9E31-7BC74029BB8E}"/>
              </a:ext>
            </a:extLst>
          </p:cNvPr>
          <p:cNvSpPr/>
          <p:nvPr/>
        </p:nvSpPr>
        <p:spPr>
          <a:xfrm>
            <a:off x="2290963" y="4301293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5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77157F-8D2C-4788-B205-3C60B588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81" y="4230397"/>
            <a:ext cx="4165388" cy="843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#2 - Prerequisites Sanity Check: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Dynatrace SaaS Trial we just gave you: </a:t>
            </a:r>
            <a:r>
              <a:rPr lang="en-US" dirty="0">
                <a:hlinkClick r:id="rId3"/>
              </a:rPr>
              <a:t>http://signin.dynatrace.com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b="1" i="1" dirty="0"/>
              <a:t>Make note</a:t>
            </a:r>
            <a:r>
              <a:rPr lang="en-US" dirty="0"/>
              <a:t> of your </a:t>
            </a:r>
            <a:r>
              <a:rPr lang="en-US" b="1" i="1" dirty="0"/>
              <a:t>Dynatrace Tenant URL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API Token. </a:t>
            </a:r>
            <a:r>
              <a:rPr lang="en-US" b="1" i="1" dirty="0"/>
              <a:t>Make note </a:t>
            </a:r>
            <a:r>
              <a:rPr lang="en-US" dirty="0"/>
              <a:t>of that </a:t>
            </a:r>
            <a:r>
              <a:rPr lang="en-US" b="1" i="1" dirty="0"/>
              <a:t>Token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Make note </a:t>
            </a:r>
            <a:r>
              <a:rPr lang="en-US" dirty="0"/>
              <a:t>of the </a:t>
            </a:r>
            <a:r>
              <a:rPr lang="en-US" b="1" i="1" dirty="0"/>
              <a:t>Agent Script Download URL (NOT INCLUDING QUOTES) </a:t>
            </a:r>
            <a:r>
              <a:rPr lang="en-US" dirty="0"/>
              <a:t>for your Tenant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https://&lt;YOURTENANT&gt;.live.dynatrace.com/#install/agentlinux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9B31-55CE-4A0F-8768-EC65B89A5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3" y="1419522"/>
            <a:ext cx="3434223" cy="394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44338-67B8-4177-8BDC-AE31CDB6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72" y="2052637"/>
            <a:ext cx="3278007" cy="150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DE545-423C-445C-9E32-E6122F46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453" y="2394942"/>
            <a:ext cx="2536031" cy="7072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21A5A3-4481-4267-ACD3-39558F7AEE3C}"/>
              </a:ext>
            </a:extLst>
          </p:cNvPr>
          <p:cNvSpPr/>
          <p:nvPr/>
        </p:nvSpPr>
        <p:spPr>
          <a:xfrm>
            <a:off x="5786009" y="1449455"/>
            <a:ext cx="2473817" cy="300764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2CDE5B-0F0C-4F97-9B90-E5FC07943A33}"/>
              </a:ext>
            </a:extLst>
          </p:cNvPr>
          <p:cNvSpPr/>
          <p:nvPr/>
        </p:nvSpPr>
        <p:spPr>
          <a:xfrm>
            <a:off x="4929188" y="2730399"/>
            <a:ext cx="1350169" cy="250498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F32A536-5953-4189-A656-D0DAA927973A}"/>
              </a:ext>
            </a:extLst>
          </p:cNvPr>
          <p:cNvSpPr/>
          <p:nvPr/>
        </p:nvSpPr>
        <p:spPr>
          <a:xfrm flipV="1">
            <a:off x="6433376" y="1750219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0CC9F1-BB6E-4DD9-B4D4-443B8A98C108}"/>
              </a:ext>
            </a:extLst>
          </p:cNvPr>
          <p:cNvSpPr/>
          <p:nvPr/>
        </p:nvSpPr>
        <p:spPr>
          <a:xfrm flipV="1">
            <a:off x="5422535" y="2974395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D9621-AC50-464C-B75F-14B102A5C8EF}"/>
              </a:ext>
            </a:extLst>
          </p:cNvPr>
          <p:cNvCxnSpPr>
            <a:cxnSpLocks/>
          </p:cNvCxnSpPr>
          <p:nvPr/>
        </p:nvCxnSpPr>
        <p:spPr>
          <a:xfrm>
            <a:off x="7229476" y="4644734"/>
            <a:ext cx="1535906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3F5329-45DF-4BA6-9508-6117C5E9A55F}"/>
              </a:ext>
            </a:extLst>
          </p:cNvPr>
          <p:cNvCxnSpPr>
            <a:cxnSpLocks/>
          </p:cNvCxnSpPr>
          <p:nvPr/>
        </p:nvCxnSpPr>
        <p:spPr>
          <a:xfrm>
            <a:off x="4825603" y="4809041"/>
            <a:ext cx="3939779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01251-A30A-4498-A03A-9C150B02413A}"/>
              </a:ext>
            </a:extLst>
          </p:cNvPr>
          <p:cNvCxnSpPr>
            <a:cxnSpLocks/>
          </p:cNvCxnSpPr>
          <p:nvPr/>
        </p:nvCxnSpPr>
        <p:spPr>
          <a:xfrm>
            <a:off x="4836318" y="4951916"/>
            <a:ext cx="2114551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15861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37131-AE0C-4770-9E6B-CA686BA4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5" y="3825448"/>
            <a:ext cx="1242197" cy="8940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ADC110-6AEB-41A2-929F-3DE1B94B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 – we need to copy some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21A2B-3735-4DA2-834C-800B55EEFF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29379"/>
          </a:xfrm>
        </p:spPr>
        <p:txBody>
          <a:bodyPr/>
          <a:lstStyle/>
          <a:p>
            <a:r>
              <a:rPr lang="en-US" dirty="0"/>
              <a:t>#1: Create a new S3 Bucket in your AWS Account with the name: </a:t>
            </a:r>
            <a:r>
              <a:rPr lang="en-US" b="1" i="1" dirty="0"/>
              <a:t>&lt;</a:t>
            </a:r>
            <a:r>
              <a:rPr lang="en-US" b="1" i="1" dirty="0" err="1"/>
              <a:t>yourlastname</a:t>
            </a:r>
            <a:r>
              <a:rPr lang="en-US" b="1" i="1" dirty="0"/>
              <a:t>&gt;-</a:t>
            </a:r>
            <a:r>
              <a:rPr lang="en-US" b="1" i="1" dirty="0" err="1"/>
              <a:t>dynatracedevops</a:t>
            </a:r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r>
              <a:rPr lang="en-US" sz="1350" dirty="0"/>
              <a:t>#2: Upload all files (including lambda subfolder) from your C:\DynatraceAWSDevOps\copytos3 to this Bucket!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3564C-6E7C-4B14-A2E8-90D4AA6D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0" y="1423849"/>
            <a:ext cx="3458688" cy="18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D3E9F-5D1B-437E-86F2-8A719B8D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55" y="1423849"/>
            <a:ext cx="3497093" cy="18208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ED7F8EE-5BA2-4B61-A49B-F6C97CD7945B}"/>
              </a:ext>
            </a:extLst>
          </p:cNvPr>
          <p:cNvSpPr/>
          <p:nvPr/>
        </p:nvSpPr>
        <p:spPr>
          <a:xfrm flipH="1">
            <a:off x="2383971" y="24515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990E4E-5EAC-449B-80C6-858B813E5B7C}"/>
              </a:ext>
            </a:extLst>
          </p:cNvPr>
          <p:cNvSpPr/>
          <p:nvPr/>
        </p:nvSpPr>
        <p:spPr>
          <a:xfrm flipH="1">
            <a:off x="2383971" y="289432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Pick your default region!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BB3FEE-E66B-4A0B-81A7-F0749AF02E32}"/>
              </a:ext>
            </a:extLst>
          </p:cNvPr>
          <p:cNvSpPr/>
          <p:nvPr/>
        </p:nvSpPr>
        <p:spPr>
          <a:xfrm flipH="1">
            <a:off x="6168425" y="2867954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Enable Versioning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2BDC3-E124-4C79-ADBA-E1FA2952AADB}"/>
              </a:ext>
            </a:extLst>
          </p:cNvPr>
          <p:cNvSpPr/>
          <p:nvPr/>
        </p:nvSpPr>
        <p:spPr>
          <a:xfrm>
            <a:off x="1909325" y="3891372"/>
            <a:ext cx="1421296" cy="762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Drag &amp; Drop 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or 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Upload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1F348-B56F-4753-AA64-F019617C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571" y="3507379"/>
            <a:ext cx="1845097" cy="16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7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61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203598"/>
            <a:ext cx="7344816" cy="803672"/>
          </a:xfrm>
        </p:spPr>
        <p:txBody>
          <a:bodyPr/>
          <a:lstStyle/>
          <a:p>
            <a:r>
              <a:rPr lang="en-US" sz="4800" dirty="0"/>
              <a:t>Launching our Environment</a:t>
            </a:r>
            <a:br>
              <a:rPr lang="en-US" dirty="0"/>
            </a:br>
            <a:r>
              <a:rPr lang="en-US" dirty="0"/>
              <a:t>Our CloudFormation Template will create a </a:t>
            </a:r>
            <a:r>
              <a:rPr lang="en-US" b="1" i="1" dirty="0"/>
              <a:t>Staging</a:t>
            </a:r>
            <a:r>
              <a:rPr lang="en-US" dirty="0"/>
              <a:t> and </a:t>
            </a:r>
            <a:r>
              <a:rPr lang="en-US" b="1" i="1" dirty="0"/>
              <a:t>Production </a:t>
            </a:r>
            <a:r>
              <a:rPr lang="en-US" dirty="0"/>
              <a:t>Linux server, a </a:t>
            </a:r>
            <a:r>
              <a:rPr lang="en-US" b="1" i="1" dirty="0"/>
              <a:t>Pipeline </a:t>
            </a:r>
            <a:r>
              <a:rPr lang="en-US" dirty="0"/>
              <a:t>that deploys a </a:t>
            </a:r>
            <a:r>
              <a:rPr lang="en-US" b="1" i="1" dirty="0"/>
              <a:t>Node.js Microservice </a:t>
            </a:r>
            <a:r>
              <a:rPr lang="en-US" dirty="0"/>
              <a:t>in Staging and then Production and a set of </a:t>
            </a:r>
            <a:r>
              <a:rPr lang="en-US" b="1" i="1" dirty="0"/>
              <a:t>Lambda</a:t>
            </a:r>
            <a:r>
              <a:rPr lang="en-US" dirty="0"/>
              <a:t> functions to link Pipeline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306439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F63E-E788-4EBF-8077-ADF8166F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Launching the </a:t>
            </a:r>
            <a:r>
              <a:rPr lang="en-US" dirty="0" err="1"/>
              <a:t>CloudFormation</a:t>
            </a:r>
            <a:r>
              <a:rPr lang="en-US" dirty="0"/>
              <a:t>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CC0C-B301-4668-96EB-87CED66218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CloudFormation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declarative way to define AWS Resources, </a:t>
            </a:r>
            <a:r>
              <a:rPr lang="en-US" dirty="0" err="1"/>
              <a:t>e.g</a:t>
            </a:r>
            <a:r>
              <a:rPr lang="en-US" dirty="0"/>
              <a:t>: EC2, </a:t>
            </a:r>
            <a:r>
              <a:rPr lang="en-US" dirty="0" err="1"/>
              <a:t>CodeDeploy</a:t>
            </a:r>
            <a:r>
              <a:rPr lang="en-US" dirty="0"/>
              <a:t>, </a:t>
            </a:r>
            <a:r>
              <a:rPr lang="en-US" dirty="0" err="1"/>
              <a:t>CodePipeline</a:t>
            </a:r>
            <a:r>
              <a:rPr lang="en-US" dirty="0"/>
              <a:t>, Lambda, Roles, ELBs, …</a:t>
            </a:r>
          </a:p>
          <a:p>
            <a:pPr lvl="1"/>
            <a:r>
              <a:rPr lang="en-US" dirty="0"/>
              <a:t>Learn more about </a:t>
            </a:r>
            <a:r>
              <a:rPr lang="en-US" dirty="0" err="1"/>
              <a:t>CloudFormation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https://docs.aws.amazon.com/AWSCloudFormation/latest/UserGuide</a:t>
            </a:r>
            <a:r>
              <a:rPr lang="en-US" dirty="0"/>
              <a:t> </a:t>
            </a:r>
          </a:p>
          <a:p>
            <a:r>
              <a:rPr lang="en-US" dirty="0"/>
              <a:t>Our Steps</a:t>
            </a:r>
          </a:p>
          <a:p>
            <a:pPr lvl="1"/>
            <a:r>
              <a:rPr lang="en-US" dirty="0"/>
              <a:t>In your AWS Console browse to the CloudFormation Service</a:t>
            </a:r>
          </a:p>
        </p:txBody>
      </p:sp>
    </p:spTree>
    <p:extLst>
      <p:ext uri="{BB962C8B-B14F-4D97-AF65-F5344CB8AC3E}">
        <p14:creationId xmlns:p14="http://schemas.microsoft.com/office/powerpoint/2010/main" val="29648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A46CA-0D23-47AB-AEF4-77E313B3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Launching the </a:t>
            </a:r>
            <a:r>
              <a:rPr lang="en-US" dirty="0" err="1"/>
              <a:t>CloudFormation</a:t>
            </a:r>
            <a:r>
              <a:rPr lang="en-US" dirty="0"/>
              <a:t> Stack: Upload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8DD94-4C1B-443B-878B-B4818A5B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0" y="1018903"/>
            <a:ext cx="8329199" cy="393445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9FD3D28-DD91-4747-809A-1E9EA227A488}"/>
              </a:ext>
            </a:extLst>
          </p:cNvPr>
          <p:cNvSpPr/>
          <p:nvPr/>
        </p:nvSpPr>
        <p:spPr>
          <a:xfrm flipH="1">
            <a:off x="5094514" y="3646820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Upload 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AWSDevOpos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38119-5FDB-443E-8780-CB38717A2CB4}"/>
              </a:ext>
            </a:extLst>
          </p:cNvPr>
          <p:cNvSpPr/>
          <p:nvPr/>
        </p:nvSpPr>
        <p:spPr>
          <a:xfrm flipH="1">
            <a:off x="8052741" y="930344"/>
            <a:ext cx="110381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Your region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971DE1-ED09-40D8-AEDD-B9FF82F7D63D}"/>
              </a:ext>
            </a:extLst>
          </p:cNvPr>
          <p:cNvSpPr/>
          <p:nvPr/>
        </p:nvSpPr>
        <p:spPr>
          <a:xfrm>
            <a:off x="7523593" y="4545082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474150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12370</TotalTime>
  <Words>3750</Words>
  <Application>Microsoft Office PowerPoint</Application>
  <PresentationFormat>On-screen Show (16:9)</PresentationFormat>
  <Paragraphs>607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PRE-REQUISITS Dynatrace SaaS &amp; AWS Account</vt:lpstr>
      <vt:lpstr>Prerequisites: AWS with Dynatrace</vt:lpstr>
      <vt:lpstr>#1 - Prerequisites Sanity Check: AWS</vt:lpstr>
      <vt:lpstr>#2 - Prerequisites Sanity Check: Dynatrace</vt:lpstr>
      <vt:lpstr>Before we get started – we need to copy some files</vt:lpstr>
      <vt:lpstr>Launching our Environment Our CloudFormation Template will create a Staging and Production Linux server, a Pipeline that deploys a Node.js Microservice in Staging and then Production and a set of Lambda functions to link Pipeline with Dynatrace</vt:lpstr>
      <vt:lpstr>#1 Launching the CloudFormation Stack</vt:lpstr>
      <vt:lpstr>#2 Launching the CloudFormation Stack: Upload Template</vt:lpstr>
      <vt:lpstr>#3 Launching the CloudFormation Stack: Filling in the details</vt:lpstr>
      <vt:lpstr>#4 Launching the CloudFormation Stack: Confirm and Create!</vt:lpstr>
      <vt:lpstr>#5 Launching the CloudFormation Stack: Follow Events during Creation!</vt:lpstr>
      <vt:lpstr>THE BIG PICTURE What we are going to do today!</vt:lpstr>
      <vt:lpstr>PowerPoint Presentation</vt:lpstr>
      <vt:lpstr>PowerPoint Presentation</vt:lpstr>
      <vt:lpstr>PowerPoint Presentation</vt:lpstr>
      <vt:lpstr>PowerPoint Presentation</vt:lpstr>
      <vt:lpstr>Explore our environment The CloudFormation template did most of the work already</vt:lpstr>
      <vt:lpstr>Our CloudFormation Template should be DONE by now!</vt:lpstr>
      <vt:lpstr>Our CloudFormation Template Created the following</vt:lpstr>
      <vt:lpstr>Explore our 2 EC2 Instances: Staging &amp; Production</vt:lpstr>
      <vt:lpstr>In Dynatrace Web UI: View Hosts and Validate monitored EC2 Instances</vt:lpstr>
      <vt:lpstr>Explore AWS CodePipeline: First run already on its way but will FAIL!</vt:lpstr>
      <vt:lpstr>What does AWS CodeDeploy do during Deployment?</vt:lpstr>
      <vt:lpstr>What does PushDynatraceDeploymentInfo do? And WHY can it FAIL?</vt:lpstr>
      <vt:lpstr>Configure Service Tagging Rules to Automatically apply Staging vs Production Tags</vt:lpstr>
      <vt:lpstr>Lets Run the Pipeline Again: Should run through without a problem</vt:lpstr>
      <vt:lpstr>Lets Explore our Application in Staging: Not a Web UI Masterpiece – but it works </vt:lpstr>
      <vt:lpstr>Explore our Services in Dynatrace: Everything Monitored, Everything Tagged</vt:lpstr>
      <vt:lpstr>Same CodeDeploy scripts used for Staging &amp; Production: We can validate in Dynatrace!</vt:lpstr>
      <vt:lpstr>CodeDeploy also used to deploy a “Load Test”: Very Simple – I Know 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Grabner, Andreas</cp:lastModifiedBy>
  <cp:revision>559</cp:revision>
  <dcterms:created xsi:type="dcterms:W3CDTF">2014-10-01T05:50:41Z</dcterms:created>
  <dcterms:modified xsi:type="dcterms:W3CDTF">2018-05-02T01:51:58Z</dcterms:modified>
</cp:coreProperties>
</file>